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F0956-884B-486D-A698-DB39010CB15C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FC70-7B4C-4B6A-ADB3-86CC8C5794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F0956-884B-486D-A698-DB39010CB15C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FC70-7B4C-4B6A-ADB3-86CC8C5794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F0956-884B-486D-A698-DB39010CB15C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FC70-7B4C-4B6A-ADB3-86CC8C5794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F0956-884B-486D-A698-DB39010CB15C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FC70-7B4C-4B6A-ADB3-86CC8C5794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F0956-884B-486D-A698-DB39010CB15C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FC70-7B4C-4B6A-ADB3-86CC8C5794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F0956-884B-486D-A698-DB39010CB15C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FC70-7B4C-4B6A-ADB3-86CC8C5794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F0956-884B-486D-A698-DB39010CB15C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FC70-7B4C-4B6A-ADB3-86CC8C5794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F0956-884B-486D-A698-DB39010CB15C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FC70-7B4C-4B6A-ADB3-86CC8C5794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F0956-884B-486D-A698-DB39010CB15C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FC70-7B4C-4B6A-ADB3-86CC8C5794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F0956-884B-486D-A698-DB39010CB15C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FC70-7B4C-4B6A-ADB3-86CC8C5794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F0956-884B-486D-A698-DB39010CB15C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FC70-7B4C-4B6A-ADB3-86CC8C5794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F0956-884B-486D-A698-DB39010CB15C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2FC70-7B4C-4B6A-ADB3-86CC8C5794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Images\Moustiqu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428604"/>
            <a:ext cx="4245161" cy="3724282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1428736"/>
            <a:ext cx="6215106" cy="3225800"/>
          </a:xfrm>
        </p:spPr>
        <p:txBody>
          <a:bodyPr>
            <a:noAutofit/>
          </a:bodyPr>
          <a:lstStyle/>
          <a:p>
            <a:r>
              <a:rPr lang="fr-FR" sz="6600" dirty="0" smtClean="0">
                <a:latin typeface="Arial" pitchFamily="34" charset="0"/>
                <a:cs typeface="Arial" pitchFamily="34" charset="0"/>
              </a:rPr>
              <a:t>Langage C</a:t>
            </a:r>
            <a:br>
              <a:rPr lang="fr-FR" sz="6600" dirty="0" smtClean="0">
                <a:latin typeface="Arial" pitchFamily="34" charset="0"/>
                <a:cs typeface="Arial" pitchFamily="34" charset="0"/>
              </a:rPr>
            </a:br>
            <a:r>
              <a:rPr lang="fr-FR" sz="6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sz="6600" dirty="0" smtClean="0">
                <a:latin typeface="Arial" pitchFamily="34" charset="0"/>
                <a:cs typeface="Arial" pitchFamily="34" charset="0"/>
              </a:rPr>
            </a:br>
            <a:r>
              <a:rPr lang="fr-FR" sz="6600" dirty="0" smtClean="0">
                <a:latin typeface="Arial" pitchFamily="34" charset="0"/>
                <a:cs typeface="Arial" pitchFamily="34" charset="0"/>
              </a:rPr>
              <a:t>Révision</a:t>
            </a:r>
            <a:endParaRPr lang="fr-FR" sz="6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>Des calculs entre variables</a:t>
            </a:r>
            <a:br>
              <a:rPr lang="fr-FR" b="1" dirty="0" smtClean="0"/>
            </a:b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1142976" y="1214422"/>
            <a:ext cx="31250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 smtClean="0"/>
              <a:t>resultat</a:t>
            </a:r>
            <a:r>
              <a:rPr lang="fr-FR" dirty="0" smtClean="0"/>
              <a:t> = nombre1 + nombre2;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28596" y="1857364"/>
            <a:ext cx="7572428" cy="461664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sz="1400" dirty="0" err="1" smtClean="0"/>
              <a:t>int</a:t>
            </a:r>
            <a:r>
              <a:rPr lang="fr-FR" sz="1400" dirty="0" smtClean="0"/>
              <a:t> main(</a:t>
            </a:r>
            <a:r>
              <a:rPr lang="fr-FR" sz="1400" dirty="0" err="1" smtClean="0"/>
              <a:t>int</a:t>
            </a:r>
            <a:r>
              <a:rPr lang="fr-FR" sz="1400" dirty="0" smtClean="0"/>
              <a:t> </a:t>
            </a:r>
            <a:r>
              <a:rPr lang="fr-FR" sz="1400" dirty="0" err="1" smtClean="0"/>
              <a:t>argc</a:t>
            </a:r>
            <a:r>
              <a:rPr lang="fr-FR" sz="1400" dirty="0" smtClean="0"/>
              <a:t>, char *</a:t>
            </a:r>
            <a:r>
              <a:rPr lang="fr-FR" sz="1400" dirty="0" err="1" smtClean="0"/>
              <a:t>argv</a:t>
            </a:r>
            <a:r>
              <a:rPr lang="fr-FR" sz="1400" dirty="0" smtClean="0"/>
              <a:t>[])</a:t>
            </a:r>
          </a:p>
          <a:p>
            <a:r>
              <a:rPr lang="fr-FR" sz="1400" dirty="0" smtClean="0"/>
              <a:t>{</a:t>
            </a:r>
          </a:p>
          <a:p>
            <a:r>
              <a:rPr lang="fr-FR" sz="1400" dirty="0" smtClean="0"/>
              <a:t>  </a:t>
            </a:r>
            <a:r>
              <a:rPr lang="fr-FR" sz="1400" dirty="0" err="1" smtClean="0"/>
              <a:t>int</a:t>
            </a:r>
            <a:r>
              <a:rPr lang="fr-FR" sz="1400" dirty="0" smtClean="0"/>
              <a:t> </a:t>
            </a:r>
            <a:r>
              <a:rPr lang="fr-FR" sz="1400" dirty="0" err="1" smtClean="0"/>
              <a:t>resultat</a:t>
            </a:r>
            <a:r>
              <a:rPr lang="fr-FR" sz="1400" dirty="0" smtClean="0"/>
              <a:t> = 0, nombre1 = 0, nombre2 = 0;</a:t>
            </a:r>
          </a:p>
          <a:p>
            <a:r>
              <a:rPr lang="fr-FR" sz="1400" dirty="0" smtClean="0"/>
              <a:t>  </a:t>
            </a:r>
          </a:p>
          <a:p>
            <a:r>
              <a:rPr lang="fr-FR" sz="1400" dirty="0" smtClean="0"/>
              <a:t>  // On demande les nombres 1 et 2 à l'utilisateur :</a:t>
            </a:r>
          </a:p>
          <a:p>
            <a:r>
              <a:rPr lang="fr-FR" sz="1400" dirty="0" smtClean="0"/>
              <a:t>  </a:t>
            </a:r>
          </a:p>
          <a:p>
            <a:r>
              <a:rPr lang="fr-FR" sz="1400" dirty="0" smtClean="0"/>
              <a:t>  </a:t>
            </a:r>
            <a:r>
              <a:rPr lang="fr-FR" sz="1400" dirty="0" err="1" smtClean="0"/>
              <a:t>printf</a:t>
            </a:r>
            <a:r>
              <a:rPr lang="fr-FR" sz="1400" dirty="0" smtClean="0"/>
              <a:t>("Entrez le nombre 1 : ");</a:t>
            </a:r>
          </a:p>
          <a:p>
            <a:r>
              <a:rPr lang="fr-FR" sz="1400" dirty="0" smtClean="0"/>
              <a:t>  </a:t>
            </a:r>
            <a:r>
              <a:rPr lang="fr-FR" sz="1400" dirty="0" err="1" smtClean="0"/>
              <a:t>scanf</a:t>
            </a:r>
            <a:r>
              <a:rPr lang="fr-FR" sz="1400" dirty="0" smtClean="0"/>
              <a:t>("%d", &amp;nombre1);</a:t>
            </a:r>
          </a:p>
          <a:p>
            <a:r>
              <a:rPr lang="fr-FR" sz="1400" dirty="0" smtClean="0"/>
              <a:t>  </a:t>
            </a:r>
            <a:r>
              <a:rPr lang="fr-FR" sz="1400" dirty="0" err="1" smtClean="0"/>
              <a:t>printf</a:t>
            </a:r>
            <a:r>
              <a:rPr lang="fr-FR" sz="1400" dirty="0" smtClean="0"/>
              <a:t>("Entrez le nombre 2 : ");</a:t>
            </a:r>
          </a:p>
          <a:p>
            <a:r>
              <a:rPr lang="fr-FR" sz="1400" dirty="0" smtClean="0"/>
              <a:t>  </a:t>
            </a:r>
            <a:r>
              <a:rPr lang="fr-FR" sz="1400" dirty="0" err="1" smtClean="0"/>
              <a:t>scanf</a:t>
            </a:r>
            <a:r>
              <a:rPr lang="fr-FR" sz="1400" dirty="0" smtClean="0"/>
              <a:t>("%d", &amp;nombre2);</a:t>
            </a:r>
          </a:p>
          <a:p>
            <a:r>
              <a:rPr lang="fr-FR" sz="1400" dirty="0" smtClean="0"/>
              <a:t>  </a:t>
            </a:r>
          </a:p>
          <a:p>
            <a:r>
              <a:rPr lang="fr-FR" sz="1400" dirty="0" smtClean="0"/>
              <a:t>  // On fait le calcul :</a:t>
            </a:r>
          </a:p>
          <a:p>
            <a:r>
              <a:rPr lang="fr-FR" sz="1400" dirty="0" smtClean="0"/>
              <a:t>  </a:t>
            </a:r>
          </a:p>
          <a:p>
            <a:r>
              <a:rPr lang="fr-FR" sz="1400" dirty="0" smtClean="0"/>
              <a:t>  </a:t>
            </a:r>
            <a:r>
              <a:rPr lang="fr-FR" sz="1400" dirty="0" err="1" smtClean="0"/>
              <a:t>resultat</a:t>
            </a:r>
            <a:r>
              <a:rPr lang="fr-FR" sz="1400" dirty="0" smtClean="0"/>
              <a:t> = nombre1 + nombre2;</a:t>
            </a:r>
          </a:p>
          <a:p>
            <a:r>
              <a:rPr lang="fr-FR" sz="1400" dirty="0" smtClean="0"/>
              <a:t>  </a:t>
            </a:r>
          </a:p>
          <a:p>
            <a:r>
              <a:rPr lang="fr-FR" sz="1400" dirty="0" smtClean="0"/>
              <a:t>  // Et on affiche l'addition à l'écran :</a:t>
            </a:r>
          </a:p>
          <a:p>
            <a:r>
              <a:rPr lang="fr-FR" sz="1400" dirty="0" smtClean="0"/>
              <a:t>  </a:t>
            </a:r>
          </a:p>
          <a:p>
            <a:r>
              <a:rPr lang="fr-FR" sz="1400" dirty="0" smtClean="0"/>
              <a:t>  </a:t>
            </a:r>
            <a:r>
              <a:rPr lang="fr-FR" sz="1400" dirty="0" err="1" smtClean="0"/>
              <a:t>printf</a:t>
            </a:r>
            <a:r>
              <a:rPr lang="fr-FR" sz="1400" dirty="0" smtClean="0"/>
              <a:t> ("%d + %d = %</a:t>
            </a:r>
            <a:r>
              <a:rPr lang="fr-FR" sz="1400" dirty="0" err="1" smtClean="0"/>
              <a:t>d\n</a:t>
            </a:r>
            <a:r>
              <a:rPr lang="fr-FR" sz="1400" dirty="0" smtClean="0"/>
              <a:t>", nombre1, nombre2, </a:t>
            </a:r>
            <a:r>
              <a:rPr lang="fr-FR" sz="1400" dirty="0" err="1" smtClean="0"/>
              <a:t>resultat</a:t>
            </a:r>
            <a:r>
              <a:rPr lang="fr-FR" sz="1400" dirty="0" smtClean="0"/>
              <a:t>);</a:t>
            </a:r>
          </a:p>
          <a:p>
            <a:r>
              <a:rPr lang="fr-FR" sz="1400" dirty="0" smtClean="0"/>
              <a:t>       </a:t>
            </a:r>
          </a:p>
          <a:p>
            <a:r>
              <a:rPr lang="fr-FR" sz="1400" dirty="0" smtClean="0"/>
              <a:t>  return 0;</a:t>
            </a:r>
          </a:p>
          <a:p>
            <a:r>
              <a:rPr lang="fr-FR" sz="1400" dirty="0" smtClean="0"/>
              <a:t>}</a:t>
            </a:r>
            <a:endParaRPr lang="fr-FR" sz="1400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643174" y="6000768"/>
            <a:ext cx="5286380" cy="30777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itchFamily="34" charset="-128"/>
                <a:cs typeface="Arial" pitchFamily="34" charset="0"/>
              </a:rPr>
              <a:t>Entrez le nombre 1 : 30 Entrez le nombre 2 : 25 30 + 25 = 55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/>
              <a:t>Les raccourcis</a:t>
            </a:r>
            <a:br>
              <a:rPr lang="fr-FR" b="1" dirty="0" smtClean="0"/>
            </a:b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3643306" y="1000108"/>
            <a:ext cx="18042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L'incrémentation</a:t>
            </a:r>
            <a:endParaRPr lang="fr-FR" b="1" dirty="0"/>
          </a:p>
        </p:txBody>
      </p:sp>
      <p:sp>
        <p:nvSpPr>
          <p:cNvPr id="4" name="Rectangle 3"/>
          <p:cNvSpPr/>
          <p:nvPr/>
        </p:nvSpPr>
        <p:spPr>
          <a:xfrm>
            <a:off x="1123139" y="2488164"/>
            <a:ext cx="2291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nombre = nombre + 1;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5914866" y="2428868"/>
            <a:ext cx="1222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nombre++;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3914602" y="1928802"/>
            <a:ext cx="1363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Pareille que </a:t>
            </a:r>
            <a:endParaRPr lang="fr-FR" b="1" dirty="0"/>
          </a:p>
        </p:txBody>
      </p:sp>
      <p:sp>
        <p:nvSpPr>
          <p:cNvPr id="7" name="Rectangle 6"/>
          <p:cNvSpPr/>
          <p:nvPr/>
        </p:nvSpPr>
        <p:spPr>
          <a:xfrm>
            <a:off x="1128520" y="2988230"/>
            <a:ext cx="22465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nombre = nombre - 1;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5914866" y="2857496"/>
            <a:ext cx="1130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nombre--;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1128520" y="3429000"/>
            <a:ext cx="2291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nombre = nombre * 2;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5914866" y="3357562"/>
            <a:ext cx="1443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nombre *= 2;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2285984" y="4429132"/>
            <a:ext cx="5715040" cy="203132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dirty="0" err="1" smtClean="0"/>
              <a:t>int</a:t>
            </a:r>
            <a:r>
              <a:rPr lang="fr-FR" dirty="0" smtClean="0"/>
              <a:t> nombre = 2;</a:t>
            </a:r>
          </a:p>
          <a:p>
            <a:endParaRPr lang="fr-FR" dirty="0" smtClean="0"/>
          </a:p>
          <a:p>
            <a:r>
              <a:rPr lang="fr-FR" dirty="0" smtClean="0"/>
              <a:t>nombre += 4; // nombre vaut 6...</a:t>
            </a:r>
          </a:p>
          <a:p>
            <a:r>
              <a:rPr lang="fr-FR" dirty="0" smtClean="0"/>
              <a:t>nombre -= 3; // ... nombre vaut maintenant 3</a:t>
            </a:r>
          </a:p>
          <a:p>
            <a:r>
              <a:rPr lang="fr-FR" dirty="0" smtClean="0"/>
              <a:t>nombre *= 5; // ... nombre vaut 15</a:t>
            </a:r>
          </a:p>
          <a:p>
            <a:r>
              <a:rPr lang="fr-FR" dirty="0" smtClean="0"/>
              <a:t>nombre /= 3; // ... nombre vaut 5</a:t>
            </a:r>
          </a:p>
          <a:p>
            <a:r>
              <a:rPr lang="fr-FR" dirty="0" smtClean="0"/>
              <a:t>nombre %= 3; // ... nombre vaut 2 (car 5 = 1 * 3 + 2)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La bibliothèque mathématique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714348" y="1714488"/>
            <a:ext cx="19394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#</a:t>
            </a:r>
            <a:r>
              <a:rPr lang="fr-FR" dirty="0" err="1" smtClean="0"/>
              <a:t>include</a:t>
            </a:r>
            <a:r>
              <a:rPr lang="fr-FR" dirty="0" smtClean="0"/>
              <a:t> &lt;</a:t>
            </a:r>
            <a:r>
              <a:rPr lang="fr-FR" dirty="0" err="1" smtClean="0"/>
              <a:t>math.h</a:t>
            </a:r>
            <a:r>
              <a:rPr lang="fr-FR" dirty="0" smtClean="0"/>
              <a:t>&gt;</a:t>
            </a:r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643042" y="2786058"/>
          <a:ext cx="6096000" cy="256032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r>
                        <a:rPr lang="fr-FR"/>
                        <a:t>Symbole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/>
                        <a:t>Signification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/>
                        <a:t>==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/>
                        <a:t>Est égal 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/>
                        <a:t>&gt;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/>
                        <a:t>Est supérieur 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/>
                        <a:t>&lt;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/>
                        <a:t>Est inférieur 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/>
                        <a:t>&gt;=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/>
                        <a:t>Est supérieur ou égal 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/>
                        <a:t>&lt;=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/>
                        <a:t>Est inférieur ou égal 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/>
                        <a:t>!=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Est différent de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La condition "if... </a:t>
            </a:r>
            <a:r>
              <a:rPr lang="fr-FR" b="1" dirty="0" err="1" smtClean="0"/>
              <a:t>else</a:t>
            </a:r>
            <a:r>
              <a:rPr lang="fr-FR" b="1" dirty="0" smtClean="0"/>
              <a:t>"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2571736" y="15716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 smtClean="0"/>
              <a:t>SI la variable vaut ça</a:t>
            </a:r>
            <a:br>
              <a:rPr lang="fr-FR" dirty="0" smtClean="0"/>
            </a:br>
            <a:r>
              <a:rPr lang="fr-FR" dirty="0" smtClean="0"/>
              <a:t>ALORS fais ceci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071538" y="2571744"/>
            <a:ext cx="6643718" cy="120032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dirty="0" smtClean="0"/>
              <a:t>if (/* Votre condition */)</a:t>
            </a:r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// Instructions à exécuter si la condition est vraie</a:t>
            </a:r>
          </a:p>
          <a:p>
            <a:r>
              <a:rPr lang="fr-FR" dirty="0" smtClean="0"/>
              <a:t>}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1142976" y="4143380"/>
            <a:ext cx="6572296" cy="107721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sz="1600" dirty="0" smtClean="0"/>
              <a:t>if (</a:t>
            </a:r>
            <a:r>
              <a:rPr lang="fr-FR" sz="1600" dirty="0" err="1" smtClean="0"/>
              <a:t>age</a:t>
            </a:r>
            <a:r>
              <a:rPr lang="fr-FR" sz="1600" dirty="0" smtClean="0"/>
              <a:t> &gt;= 18)</a:t>
            </a:r>
          </a:p>
          <a:p>
            <a:r>
              <a:rPr lang="fr-FR" sz="1600" dirty="0" smtClean="0"/>
              <a:t>{</a:t>
            </a:r>
          </a:p>
          <a:p>
            <a:r>
              <a:rPr lang="fr-FR" sz="1600" dirty="0" smtClean="0"/>
              <a:t>  </a:t>
            </a:r>
            <a:r>
              <a:rPr lang="fr-FR" sz="1600" dirty="0" err="1" smtClean="0"/>
              <a:t>printf</a:t>
            </a:r>
            <a:r>
              <a:rPr lang="fr-FR" sz="1600" dirty="0" smtClean="0"/>
              <a:t> ("Vous </a:t>
            </a:r>
            <a:r>
              <a:rPr lang="fr-FR" sz="1600" dirty="0" err="1" smtClean="0"/>
              <a:t>etes</a:t>
            </a:r>
            <a:r>
              <a:rPr lang="fr-FR" sz="1600" dirty="0" smtClean="0"/>
              <a:t> majeur !");</a:t>
            </a:r>
          </a:p>
          <a:p>
            <a:r>
              <a:rPr lang="fr-FR" sz="1600" dirty="0" smtClean="0"/>
              <a:t>}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Le "</a:t>
            </a:r>
            <a:r>
              <a:rPr lang="fr-FR" b="1" dirty="0" err="1" smtClean="0"/>
              <a:t>else</a:t>
            </a:r>
            <a:r>
              <a:rPr lang="fr-FR" b="1" dirty="0" smtClean="0"/>
              <a:t>" pour dire "sinon"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3428992" y="1285860"/>
            <a:ext cx="22145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SI la variable vaut ça</a:t>
            </a:r>
            <a:br>
              <a:rPr lang="fr-FR" dirty="0" smtClean="0"/>
            </a:br>
            <a:r>
              <a:rPr lang="fr-FR" dirty="0" smtClean="0"/>
              <a:t>ALORS fais ceci</a:t>
            </a:r>
            <a:br>
              <a:rPr lang="fr-FR" dirty="0" smtClean="0"/>
            </a:br>
            <a:r>
              <a:rPr lang="fr-FR" dirty="0" smtClean="0"/>
              <a:t>SINON fais cela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357290" y="3214686"/>
            <a:ext cx="6715172" cy="230832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dirty="0" smtClean="0"/>
              <a:t>if (</a:t>
            </a:r>
            <a:r>
              <a:rPr lang="fr-FR" dirty="0" err="1" smtClean="0"/>
              <a:t>age</a:t>
            </a:r>
            <a:r>
              <a:rPr lang="fr-FR" dirty="0" smtClean="0"/>
              <a:t> &gt;= 18) // Si l'âge est supérieur ou égal à 18</a:t>
            </a:r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 ("Vous </a:t>
            </a:r>
            <a:r>
              <a:rPr lang="fr-FR" dirty="0" err="1" smtClean="0"/>
              <a:t>etes</a:t>
            </a:r>
            <a:r>
              <a:rPr lang="fr-FR" dirty="0" smtClean="0"/>
              <a:t> majeur !");</a:t>
            </a:r>
          </a:p>
          <a:p>
            <a:r>
              <a:rPr lang="fr-FR" dirty="0" smtClean="0"/>
              <a:t>}</a:t>
            </a:r>
          </a:p>
          <a:p>
            <a:r>
              <a:rPr lang="fr-FR" dirty="0" err="1" smtClean="0"/>
              <a:t>else</a:t>
            </a:r>
            <a:r>
              <a:rPr lang="fr-FR" dirty="0" smtClean="0"/>
              <a:t> // Sinon...</a:t>
            </a:r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 ("Ah c'est </a:t>
            </a:r>
            <a:r>
              <a:rPr lang="fr-FR" dirty="0" err="1" smtClean="0"/>
              <a:t>bete</a:t>
            </a:r>
            <a:r>
              <a:rPr lang="fr-FR" dirty="0" smtClean="0"/>
              <a:t>, vous </a:t>
            </a:r>
            <a:r>
              <a:rPr lang="fr-FR" dirty="0" err="1" smtClean="0"/>
              <a:t>etes</a:t>
            </a:r>
            <a:r>
              <a:rPr lang="fr-FR" dirty="0" smtClean="0"/>
              <a:t> mineur !");</a:t>
            </a:r>
          </a:p>
          <a:p>
            <a:r>
              <a:rPr lang="fr-FR" dirty="0" smtClean="0"/>
              <a:t>}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Le "</a:t>
            </a:r>
            <a:r>
              <a:rPr lang="fr-FR" b="1" dirty="0" err="1" smtClean="0"/>
              <a:t>else</a:t>
            </a:r>
            <a:r>
              <a:rPr lang="fr-FR" b="1" dirty="0" smtClean="0"/>
              <a:t> if" pour dire "sinon si"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3000364" y="1428736"/>
            <a:ext cx="40719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SI la variable vaut ça ALORS fais ceci</a:t>
            </a:r>
            <a:br>
              <a:rPr lang="fr-FR" dirty="0" smtClean="0"/>
            </a:br>
            <a:r>
              <a:rPr lang="fr-FR" dirty="0" smtClean="0"/>
              <a:t>SINON SI la variable vaut ça ALORS fais ça</a:t>
            </a:r>
            <a:br>
              <a:rPr lang="fr-FR" dirty="0" smtClean="0"/>
            </a:br>
            <a:r>
              <a:rPr lang="fr-FR" dirty="0" smtClean="0"/>
              <a:t>SINON fais cela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28596" y="2714620"/>
            <a:ext cx="8215370" cy="34163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dirty="0" smtClean="0"/>
              <a:t>if (</a:t>
            </a:r>
            <a:r>
              <a:rPr lang="fr-FR" dirty="0" err="1" smtClean="0"/>
              <a:t>age</a:t>
            </a:r>
            <a:r>
              <a:rPr lang="fr-FR" dirty="0" smtClean="0"/>
              <a:t> &gt;= 18) // Si l'âge est supérieur ou égal à 18</a:t>
            </a:r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 ("Vous </a:t>
            </a:r>
            <a:r>
              <a:rPr lang="fr-FR" dirty="0" err="1" smtClean="0"/>
              <a:t>etes</a:t>
            </a:r>
            <a:r>
              <a:rPr lang="fr-FR" dirty="0" smtClean="0"/>
              <a:t> majeur !");</a:t>
            </a:r>
          </a:p>
          <a:p>
            <a:r>
              <a:rPr lang="fr-FR" dirty="0" smtClean="0"/>
              <a:t>}</a:t>
            </a:r>
          </a:p>
          <a:p>
            <a:r>
              <a:rPr lang="fr-FR" dirty="0" err="1" smtClean="0"/>
              <a:t>else</a:t>
            </a:r>
            <a:r>
              <a:rPr lang="fr-FR" dirty="0" smtClean="0"/>
              <a:t> if ( </a:t>
            </a:r>
            <a:r>
              <a:rPr lang="fr-FR" dirty="0" err="1" smtClean="0"/>
              <a:t>age</a:t>
            </a:r>
            <a:r>
              <a:rPr lang="fr-FR" dirty="0" smtClean="0"/>
              <a:t> &gt; 4 ) // Sinon, si l'âge est au moins supérieur à 4</a:t>
            </a:r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 ("Bon t'es pas trop jeune quand </a:t>
            </a:r>
            <a:r>
              <a:rPr lang="fr-FR" dirty="0" err="1" smtClean="0"/>
              <a:t>meme</a:t>
            </a:r>
            <a:r>
              <a:rPr lang="fr-FR" dirty="0" smtClean="0"/>
              <a:t>...");</a:t>
            </a:r>
          </a:p>
          <a:p>
            <a:r>
              <a:rPr lang="fr-FR" dirty="0" smtClean="0"/>
              <a:t>}</a:t>
            </a:r>
          </a:p>
          <a:p>
            <a:r>
              <a:rPr lang="fr-FR" dirty="0" err="1" smtClean="0"/>
              <a:t>else</a:t>
            </a:r>
            <a:r>
              <a:rPr lang="fr-FR" dirty="0" smtClean="0"/>
              <a:t> // Sinon...</a:t>
            </a:r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 ("Aga </a:t>
            </a:r>
            <a:r>
              <a:rPr lang="fr-FR" dirty="0" err="1" smtClean="0"/>
              <a:t>gaa</a:t>
            </a:r>
            <a:r>
              <a:rPr lang="fr-FR" dirty="0" smtClean="0"/>
              <a:t> aga </a:t>
            </a:r>
            <a:r>
              <a:rPr lang="fr-FR" dirty="0" err="1" smtClean="0"/>
              <a:t>gaaa</a:t>
            </a:r>
            <a:r>
              <a:rPr lang="fr-FR" dirty="0" smtClean="0"/>
              <a:t> </a:t>
            </a:r>
            <a:r>
              <a:rPr lang="fr-FR" dirty="0" err="1" smtClean="0"/>
              <a:t>gaaa</a:t>
            </a:r>
            <a:r>
              <a:rPr lang="fr-FR" dirty="0" smtClean="0"/>
              <a:t>"); // Langage Bébé, vous pouvez pas comprendre ;o)</a:t>
            </a:r>
          </a:p>
          <a:p>
            <a:r>
              <a:rPr lang="fr-FR" dirty="0" smtClean="0"/>
              <a:t>}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Plusieurs conditions à la fois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642910" y="2571744"/>
            <a:ext cx="50006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Tester si l'âge est supérieur à 18 ET si l'âge est inférieur à 25.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00760" y="2643182"/>
            <a:ext cx="2762295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if (age &gt; 18 &amp;&amp; age &lt; 25)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3214678" y="1214422"/>
          <a:ext cx="2928958" cy="1097280"/>
        </p:xfrm>
        <a:graphic>
          <a:graphicData uri="http://schemas.openxmlformats.org/drawingml/2006/table">
            <a:tbl>
              <a:tblPr/>
              <a:tblGrid>
                <a:gridCol w="1464479"/>
                <a:gridCol w="1464479"/>
              </a:tblGrid>
              <a:tr h="0">
                <a:tc>
                  <a:txBody>
                    <a:bodyPr/>
                    <a:lstStyle/>
                    <a:p>
                      <a:r>
                        <a:rPr lang="fr-FR" dirty="0" smtClean="0"/>
                        <a:t>&amp;&amp;</a:t>
                      </a:r>
                      <a:endParaRPr lang="fr-FR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ET</a:t>
                      </a:r>
                      <a:endParaRPr lang="fr-FR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dirty="0" smtClean="0"/>
                        <a:t>||</a:t>
                      </a:r>
                      <a:endParaRPr lang="fr-FR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OU</a:t>
                      </a:r>
                      <a:endParaRPr lang="fr-FR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dirty="0" smtClean="0"/>
                        <a:t>!</a:t>
                      </a:r>
                      <a:endParaRPr lang="fr-FR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NON</a:t>
                      </a:r>
                      <a:endParaRPr lang="fr-FR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357686" y="3214686"/>
            <a:ext cx="4572000" cy="230832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r>
              <a:rPr lang="fr-FR" dirty="0" smtClean="0"/>
              <a:t>if (</a:t>
            </a:r>
            <a:r>
              <a:rPr lang="fr-FR" dirty="0" err="1" smtClean="0"/>
              <a:t>age</a:t>
            </a:r>
            <a:r>
              <a:rPr lang="fr-FR" dirty="0" smtClean="0"/>
              <a:t> &gt; 30 || argent &gt; 100000)</a:t>
            </a:r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("Bienvenue chez </a:t>
            </a:r>
            <a:r>
              <a:rPr lang="fr-FR" dirty="0" err="1" smtClean="0"/>
              <a:t>PicsouBanque</a:t>
            </a:r>
            <a:r>
              <a:rPr lang="fr-FR" dirty="0" smtClean="0"/>
              <a:t> !");</a:t>
            </a:r>
          </a:p>
          <a:p>
            <a:r>
              <a:rPr lang="fr-FR" dirty="0" smtClean="0"/>
              <a:t>}</a:t>
            </a:r>
          </a:p>
          <a:p>
            <a:r>
              <a:rPr lang="fr-FR" dirty="0" err="1" smtClean="0"/>
              <a:t>else</a:t>
            </a:r>
            <a:endParaRPr lang="fr-FR" dirty="0" smtClean="0"/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("Hors de ma vue, </a:t>
            </a:r>
            <a:r>
              <a:rPr lang="fr-FR" dirty="0" err="1" smtClean="0"/>
              <a:t>miserable</a:t>
            </a:r>
            <a:r>
              <a:rPr lang="fr-FR" dirty="0" smtClean="0"/>
              <a:t> !");</a:t>
            </a:r>
          </a:p>
          <a:p>
            <a:r>
              <a:rPr lang="fr-FR" dirty="0" smtClean="0"/>
              <a:t>}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857224" y="4000504"/>
            <a:ext cx="2573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Sur le clavier: Alt Gr + 6   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785786" y="3643314"/>
            <a:ext cx="484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OU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4357686" y="5857892"/>
            <a:ext cx="1506823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fr-FR" dirty="0" smtClean="0"/>
              <a:t>if (!(</a:t>
            </a:r>
            <a:r>
              <a:rPr lang="fr-FR" dirty="0" err="1" smtClean="0"/>
              <a:t>age</a:t>
            </a:r>
            <a:r>
              <a:rPr lang="fr-FR" dirty="0" smtClean="0"/>
              <a:t> &lt; 18))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928662" y="5929330"/>
            <a:ext cx="577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Non</a:t>
            </a:r>
            <a:endParaRPr lang="fr-F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Les booléens dans les conditions</a:t>
            </a:r>
            <a:endParaRPr lang="fr-FR" b="1" dirty="0"/>
          </a:p>
        </p:txBody>
      </p:sp>
      <p:sp>
        <p:nvSpPr>
          <p:cNvPr id="3" name="Rectangle 2"/>
          <p:cNvSpPr/>
          <p:nvPr/>
        </p:nvSpPr>
        <p:spPr>
          <a:xfrm>
            <a:off x="2285984" y="18573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r-FR" b="1" dirty="0" smtClean="0">
                <a:latin typeface="Arial" pitchFamily="34" charset="0"/>
                <a:cs typeface="Arial" pitchFamily="34" charset="0"/>
              </a:rPr>
              <a:t>un booléen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est une variable </a:t>
            </a:r>
          </a:p>
          <a:p>
            <a:pPr algn="ctr"/>
            <a:r>
              <a:rPr lang="fr-FR" dirty="0" smtClean="0">
                <a:latin typeface="Arial" pitchFamily="34" charset="0"/>
                <a:cs typeface="Arial" pitchFamily="34" charset="0"/>
              </a:rPr>
              <a:t>qui n’a que 2 valeurs 0 et 1</a:t>
            </a:r>
            <a:br>
              <a:rPr lang="fr-FR" dirty="0" smtClean="0">
                <a:latin typeface="Arial" pitchFamily="34" charset="0"/>
                <a:cs typeface="Arial" pitchFamily="34" charset="0"/>
              </a:rPr>
            </a:br>
            <a:r>
              <a:rPr lang="fr-FR" dirty="0" smtClean="0">
                <a:latin typeface="Arial" pitchFamily="34" charset="0"/>
                <a:cs typeface="Arial" pitchFamily="34" charset="0"/>
              </a:rPr>
              <a:t> 0 = Faux</a:t>
            </a:r>
            <a:br>
              <a:rPr lang="fr-FR" dirty="0" smtClean="0">
                <a:latin typeface="Arial" pitchFamily="34" charset="0"/>
                <a:cs typeface="Arial" pitchFamily="34" charset="0"/>
              </a:rPr>
            </a:br>
            <a:r>
              <a:rPr lang="fr-FR" dirty="0" smtClean="0">
                <a:latin typeface="Arial" pitchFamily="34" charset="0"/>
                <a:cs typeface="Arial" pitchFamily="34" charset="0"/>
              </a:rPr>
              <a:t>1 = Vrai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57422" y="3286124"/>
            <a:ext cx="4572000" cy="286232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r>
              <a:rPr lang="fr-FR" dirty="0" err="1" smtClean="0"/>
              <a:t>int</a:t>
            </a:r>
            <a:r>
              <a:rPr lang="fr-FR" dirty="0" smtClean="0"/>
              <a:t> majeur = 1;</a:t>
            </a:r>
          </a:p>
          <a:p>
            <a:endParaRPr lang="fr-FR" dirty="0" smtClean="0"/>
          </a:p>
          <a:p>
            <a:r>
              <a:rPr lang="fr-FR" dirty="0" smtClean="0"/>
              <a:t>if (majeur)</a:t>
            </a:r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("Tu es majeur !");</a:t>
            </a:r>
          </a:p>
          <a:p>
            <a:r>
              <a:rPr lang="fr-FR" dirty="0" smtClean="0"/>
              <a:t>}</a:t>
            </a:r>
          </a:p>
          <a:p>
            <a:r>
              <a:rPr lang="fr-FR" dirty="0" err="1" smtClean="0"/>
              <a:t>else</a:t>
            </a:r>
            <a:endParaRPr lang="fr-FR" dirty="0" smtClean="0"/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("Tu es mineur");</a:t>
            </a:r>
          </a:p>
          <a:p>
            <a:r>
              <a:rPr lang="fr-FR" dirty="0" smtClean="0"/>
              <a:t>}</a:t>
            </a:r>
            <a:endParaRPr lang="fr-F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fr-FR" b="1" dirty="0" smtClean="0"/>
              <a:t>La condition "</a:t>
            </a:r>
            <a:r>
              <a:rPr lang="fr-FR" b="1" dirty="0" err="1" smtClean="0"/>
              <a:t>switch</a:t>
            </a:r>
            <a:r>
              <a:rPr lang="fr-FR" b="1" dirty="0" smtClean="0"/>
              <a:t>"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4857784" y="1142984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 err="1" smtClean="0"/>
              <a:t>switch</a:t>
            </a:r>
            <a:r>
              <a:rPr lang="fr-FR" dirty="0" smtClean="0"/>
              <a:t> (</a:t>
            </a:r>
            <a:r>
              <a:rPr lang="fr-FR" dirty="0" err="1" smtClean="0"/>
              <a:t>age</a:t>
            </a:r>
            <a:r>
              <a:rPr lang="fr-FR" dirty="0" smtClean="0"/>
              <a:t>)</a:t>
            </a:r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case 2: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("Salut </a:t>
            </a:r>
            <a:r>
              <a:rPr lang="fr-FR" dirty="0" err="1" smtClean="0"/>
              <a:t>bebe</a:t>
            </a:r>
            <a:r>
              <a:rPr lang="fr-FR" dirty="0" smtClean="0"/>
              <a:t> !");</a:t>
            </a:r>
          </a:p>
          <a:p>
            <a:r>
              <a:rPr lang="fr-FR" dirty="0" smtClean="0"/>
              <a:t>  break;</a:t>
            </a:r>
          </a:p>
          <a:p>
            <a:r>
              <a:rPr lang="fr-FR" dirty="0" smtClean="0"/>
              <a:t>case 16: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("Salut ado !");</a:t>
            </a:r>
          </a:p>
          <a:p>
            <a:r>
              <a:rPr lang="fr-FR" dirty="0" smtClean="0"/>
              <a:t>  break;</a:t>
            </a:r>
          </a:p>
          <a:p>
            <a:r>
              <a:rPr lang="fr-FR" dirty="0" smtClean="0"/>
              <a:t>case 18: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("Salut adulte !");</a:t>
            </a:r>
          </a:p>
          <a:p>
            <a:r>
              <a:rPr lang="fr-FR" dirty="0" smtClean="0"/>
              <a:t>  break;</a:t>
            </a:r>
          </a:p>
          <a:p>
            <a:r>
              <a:rPr lang="fr-FR" dirty="0" smtClean="0"/>
              <a:t>case 68: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("Salut papy !");</a:t>
            </a:r>
          </a:p>
          <a:p>
            <a:r>
              <a:rPr lang="fr-FR" dirty="0" smtClean="0"/>
              <a:t>  break;</a:t>
            </a:r>
          </a:p>
          <a:p>
            <a:r>
              <a:rPr lang="fr-FR" dirty="0" smtClean="0"/>
              <a:t>default: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("Je n'ai aucune phrase de </a:t>
            </a:r>
            <a:r>
              <a:rPr lang="fr-FR" dirty="0" err="1" smtClean="0"/>
              <a:t>prete</a:t>
            </a:r>
            <a:r>
              <a:rPr lang="fr-FR" dirty="0" smtClean="0"/>
              <a:t> pour ton </a:t>
            </a:r>
            <a:r>
              <a:rPr lang="fr-FR" dirty="0" err="1" smtClean="0"/>
              <a:t>age</a:t>
            </a:r>
            <a:r>
              <a:rPr lang="fr-FR" dirty="0" smtClean="0"/>
              <a:t>  ");</a:t>
            </a:r>
          </a:p>
          <a:p>
            <a:r>
              <a:rPr lang="fr-FR" dirty="0" smtClean="0"/>
              <a:t>  break;</a:t>
            </a:r>
          </a:p>
          <a:p>
            <a:r>
              <a:rPr lang="fr-FR" dirty="0" smtClean="0"/>
              <a:t>}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214282" y="928670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 smtClean="0"/>
              <a:t>if (</a:t>
            </a:r>
            <a:r>
              <a:rPr lang="fr-FR" dirty="0" err="1" smtClean="0"/>
              <a:t>age</a:t>
            </a:r>
            <a:r>
              <a:rPr lang="fr-FR" dirty="0" smtClean="0"/>
              <a:t> == 2)</a:t>
            </a:r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("Salut </a:t>
            </a:r>
            <a:r>
              <a:rPr lang="fr-FR" dirty="0" err="1" smtClean="0"/>
              <a:t>bebe</a:t>
            </a:r>
            <a:r>
              <a:rPr lang="fr-FR" dirty="0" smtClean="0"/>
              <a:t> !");</a:t>
            </a:r>
          </a:p>
          <a:p>
            <a:r>
              <a:rPr lang="fr-FR" dirty="0" smtClean="0"/>
              <a:t>}</a:t>
            </a:r>
          </a:p>
          <a:p>
            <a:r>
              <a:rPr lang="fr-FR" dirty="0" err="1" smtClean="0"/>
              <a:t>else</a:t>
            </a:r>
            <a:r>
              <a:rPr lang="fr-FR" dirty="0" smtClean="0"/>
              <a:t> if (</a:t>
            </a:r>
            <a:r>
              <a:rPr lang="fr-FR" dirty="0" err="1" smtClean="0"/>
              <a:t>age</a:t>
            </a:r>
            <a:r>
              <a:rPr lang="fr-FR" dirty="0" smtClean="0"/>
              <a:t> == 16)</a:t>
            </a:r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("Salut ado !");</a:t>
            </a:r>
          </a:p>
          <a:p>
            <a:r>
              <a:rPr lang="fr-FR" dirty="0" smtClean="0"/>
              <a:t>}</a:t>
            </a:r>
          </a:p>
          <a:p>
            <a:r>
              <a:rPr lang="fr-FR" dirty="0" err="1" smtClean="0"/>
              <a:t>else</a:t>
            </a:r>
            <a:r>
              <a:rPr lang="fr-FR" dirty="0" smtClean="0"/>
              <a:t> if (</a:t>
            </a:r>
            <a:r>
              <a:rPr lang="fr-FR" dirty="0" err="1" smtClean="0"/>
              <a:t>age</a:t>
            </a:r>
            <a:r>
              <a:rPr lang="fr-FR" dirty="0" smtClean="0"/>
              <a:t> == 18)</a:t>
            </a:r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("Salut adulte !");</a:t>
            </a:r>
          </a:p>
          <a:p>
            <a:r>
              <a:rPr lang="fr-FR" dirty="0" smtClean="0"/>
              <a:t>}</a:t>
            </a:r>
          </a:p>
          <a:p>
            <a:r>
              <a:rPr lang="fr-FR" dirty="0" err="1" smtClean="0"/>
              <a:t>else</a:t>
            </a:r>
            <a:r>
              <a:rPr lang="fr-FR" dirty="0" smtClean="0"/>
              <a:t> if (</a:t>
            </a:r>
            <a:r>
              <a:rPr lang="fr-FR" dirty="0" err="1" smtClean="0"/>
              <a:t>age</a:t>
            </a:r>
            <a:r>
              <a:rPr lang="fr-FR" dirty="0" smtClean="0"/>
              <a:t> == 68)</a:t>
            </a:r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("Salut papy !");</a:t>
            </a:r>
          </a:p>
          <a:p>
            <a:r>
              <a:rPr lang="fr-FR" dirty="0" smtClean="0"/>
              <a:t>}</a:t>
            </a:r>
          </a:p>
          <a:p>
            <a:r>
              <a:rPr lang="fr-FR" dirty="0" err="1" smtClean="0"/>
              <a:t>else</a:t>
            </a:r>
            <a:endParaRPr lang="fr-FR" dirty="0" smtClean="0"/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("Je n'ai aucune phrase de </a:t>
            </a:r>
            <a:r>
              <a:rPr lang="fr-FR" dirty="0" err="1" smtClean="0"/>
              <a:t>prete</a:t>
            </a:r>
            <a:r>
              <a:rPr lang="fr-FR" dirty="0" smtClean="0"/>
              <a:t> pour ton </a:t>
            </a:r>
            <a:r>
              <a:rPr lang="fr-FR" dirty="0" err="1" smtClean="0"/>
              <a:t>age</a:t>
            </a:r>
            <a:r>
              <a:rPr lang="fr-FR" dirty="0" smtClean="0"/>
              <a:t>  ");</a:t>
            </a:r>
          </a:p>
          <a:p>
            <a:r>
              <a:rPr lang="fr-FR" dirty="0" smtClean="0"/>
              <a:t>}</a:t>
            </a:r>
            <a:endParaRPr lang="fr-F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Gérer un menu avec un </a:t>
            </a:r>
            <a:r>
              <a:rPr lang="fr-FR" b="1" dirty="0" err="1" smtClean="0"/>
              <a:t>switch</a:t>
            </a:r>
            <a:endParaRPr lang="fr-FR" b="1" dirty="0"/>
          </a:p>
        </p:txBody>
      </p:sp>
      <p:sp>
        <p:nvSpPr>
          <p:cNvPr id="3" name="Rectangle 2"/>
          <p:cNvSpPr/>
          <p:nvPr/>
        </p:nvSpPr>
        <p:spPr>
          <a:xfrm>
            <a:off x="2357422" y="1928802"/>
            <a:ext cx="38576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=== Menu ===</a:t>
            </a:r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1. Royal </a:t>
            </a:r>
            <a:r>
              <a:rPr lang="fr-FR" dirty="0" err="1" smtClean="0"/>
              <a:t>Cheese</a:t>
            </a:r>
            <a:endParaRPr lang="fr-FR" dirty="0" smtClean="0"/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2. Mc </a:t>
            </a:r>
            <a:r>
              <a:rPr lang="fr-FR" dirty="0" err="1" smtClean="0"/>
              <a:t>Deluxe</a:t>
            </a:r>
            <a:endParaRPr lang="fr-FR" dirty="0" smtClean="0"/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3. Mc Bacon</a:t>
            </a:r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4. </a:t>
            </a:r>
            <a:r>
              <a:rPr lang="fr-FR" dirty="0" err="1" smtClean="0"/>
              <a:t>Big</a:t>
            </a:r>
            <a:r>
              <a:rPr lang="fr-FR" dirty="0" smtClean="0"/>
              <a:t> Mac</a:t>
            </a:r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Votre choix ?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928670"/>
            <a:ext cx="6400800" cy="4710130"/>
          </a:xfrm>
        </p:spPr>
        <p:txBody>
          <a:bodyPr/>
          <a:lstStyle/>
          <a:p>
            <a:pPr algn="l"/>
            <a:r>
              <a:rPr lang="fr-FR" dirty="0" smtClean="0"/>
              <a:t>#</a:t>
            </a:r>
            <a:r>
              <a:rPr lang="fr-FR" dirty="0" err="1" smtClean="0"/>
              <a:t>include</a:t>
            </a:r>
            <a:r>
              <a:rPr lang="fr-FR" dirty="0" smtClean="0"/>
              <a:t> &lt;</a:t>
            </a:r>
            <a:r>
              <a:rPr lang="fr-FR" dirty="0" err="1" smtClean="0"/>
              <a:t>stdio.h</a:t>
            </a:r>
            <a:r>
              <a:rPr lang="fr-FR" dirty="0" smtClean="0"/>
              <a:t>&gt;</a:t>
            </a:r>
          </a:p>
          <a:p>
            <a:pPr algn="l"/>
            <a:r>
              <a:rPr lang="fr-FR" dirty="0" smtClean="0"/>
              <a:t>#</a:t>
            </a:r>
            <a:r>
              <a:rPr lang="fr-FR" dirty="0" err="1" smtClean="0"/>
              <a:t>include</a:t>
            </a:r>
            <a:r>
              <a:rPr lang="fr-FR" dirty="0" smtClean="0"/>
              <a:t> &lt;</a:t>
            </a:r>
            <a:r>
              <a:rPr lang="fr-FR" dirty="0" err="1" smtClean="0"/>
              <a:t>stdlib.h</a:t>
            </a:r>
            <a:r>
              <a:rPr lang="fr-FR" dirty="0" smtClean="0"/>
              <a:t>&gt;</a:t>
            </a:r>
          </a:p>
          <a:p>
            <a:pPr algn="l"/>
            <a:endParaRPr lang="fr-FR" dirty="0" smtClean="0"/>
          </a:p>
          <a:p>
            <a:pPr algn="l"/>
            <a:r>
              <a:rPr lang="fr-FR" dirty="0" err="1" smtClean="0"/>
              <a:t>int</a:t>
            </a:r>
            <a:r>
              <a:rPr lang="fr-FR" dirty="0" smtClean="0"/>
              <a:t> main()</a:t>
            </a:r>
          </a:p>
          <a:p>
            <a:pPr algn="l"/>
            <a:r>
              <a:rPr lang="fr-FR" dirty="0" smtClean="0"/>
              <a:t>{</a:t>
            </a:r>
          </a:p>
          <a:p>
            <a:pPr algn="l"/>
            <a:r>
              <a:rPr lang="fr-FR" dirty="0" smtClean="0"/>
              <a:t>    </a:t>
            </a:r>
            <a:r>
              <a:rPr lang="fr-FR" dirty="0" err="1" smtClean="0"/>
              <a:t>printf</a:t>
            </a:r>
            <a:r>
              <a:rPr lang="fr-FR" dirty="0" smtClean="0"/>
              <a:t>("Hello world!\n");</a:t>
            </a:r>
          </a:p>
          <a:p>
            <a:pPr algn="l"/>
            <a:r>
              <a:rPr lang="fr-FR" dirty="0" smtClean="0"/>
              <a:t>    return 0;</a:t>
            </a:r>
          </a:p>
          <a:p>
            <a:pPr algn="l"/>
            <a:r>
              <a:rPr lang="fr-FR" dirty="0" smtClean="0"/>
              <a:t>}</a:t>
            </a:r>
          </a:p>
          <a:p>
            <a:pPr algn="l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fr-FR" b="1" dirty="0" smtClean="0"/>
              <a:t>Gérer un menu avec un </a:t>
            </a:r>
            <a:r>
              <a:rPr lang="fr-FR" b="1" dirty="0" err="1" smtClean="0"/>
              <a:t>switch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214282" y="1285860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#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include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 &lt;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stdio.h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&gt;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#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include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 &lt;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stdlib.h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&gt;</a:t>
            </a:r>
          </a:p>
          <a:p>
            <a:endParaRPr lang="fr-FR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int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 main(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int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argc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, char *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argv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[])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{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int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choixMenu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printf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("=== Menu ===\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n\n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");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printf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("1. Royal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Cheese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\n");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printf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("2. Mc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Deluxe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\n");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printf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("3. Mc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Bacon\n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");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printf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("4.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Big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Mac\n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");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printf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("\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nVotre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 choix ? ");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scanf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("%d", &amp;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choixMenu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);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printf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("\n");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switch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choixMenu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{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  case 1: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printf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("Vous avez choisi le Royal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Cheese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. Bon choix !");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     break;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  </a:t>
            </a:r>
            <a:endParaRPr lang="fr-F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357686" y="1357298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case 2: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printf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("Vous avez choisi le Mc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Deluxe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. Berk, trop de sauce...");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     break;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  case 3: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printf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("Vous avez choisi le Mc Bacon. Bon, ca passe encore ca ;o)");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     break;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  case 4: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printf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("Vous avez choisi le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Big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 Mac. Vous devez avoir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tres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 faim !");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     break;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  default: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printf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("Vous n'avez pas rentre un nombre correct. Vous ne mangerez rien du tout !");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     break;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}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printf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("\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n\n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");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  return 0;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}</a:t>
            </a:r>
            <a:endParaRPr lang="fr-FR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43560" cy="1143000"/>
          </a:xfrm>
        </p:spPr>
        <p:txBody>
          <a:bodyPr>
            <a:normAutofit/>
          </a:bodyPr>
          <a:lstStyle/>
          <a:p>
            <a:r>
              <a:rPr lang="fr-FR" b="1" dirty="0" smtClean="0"/>
              <a:t>Les boucles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143108" y="4357694"/>
            <a:ext cx="52864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"Répète la boucle tant que cette condition est vraie.".</a:t>
            </a:r>
            <a:br>
              <a:rPr lang="fr-FR" dirty="0" smtClean="0"/>
            </a:br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857364"/>
            <a:ext cx="32480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57166"/>
            <a:ext cx="20669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While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428596" y="1928802"/>
            <a:ext cx="2857504" cy="120032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dirty="0" err="1" smtClean="0"/>
              <a:t>while</a:t>
            </a:r>
            <a:r>
              <a:rPr lang="fr-FR" dirty="0" smtClean="0"/>
              <a:t> (/* Condition */)</a:t>
            </a:r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  // Instructions à répéter</a:t>
            </a:r>
          </a:p>
          <a:p>
            <a:r>
              <a:rPr lang="fr-FR" dirty="0" smtClean="0"/>
              <a:t>}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357158" y="3571876"/>
            <a:ext cx="5357850" cy="203132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dirty="0" err="1" smtClean="0"/>
              <a:t>int</a:t>
            </a:r>
            <a:r>
              <a:rPr lang="fr-FR" dirty="0" smtClean="0"/>
              <a:t> compteur = 0;</a:t>
            </a:r>
          </a:p>
          <a:p>
            <a:endParaRPr lang="fr-FR" dirty="0" smtClean="0"/>
          </a:p>
          <a:p>
            <a:r>
              <a:rPr lang="fr-FR" dirty="0" err="1" smtClean="0"/>
              <a:t>while</a:t>
            </a:r>
            <a:r>
              <a:rPr lang="fr-FR" dirty="0" smtClean="0"/>
              <a:t> (compteur &lt; 10)</a:t>
            </a:r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  </a:t>
            </a:r>
            <a:r>
              <a:rPr lang="fr-FR" dirty="0" err="1" smtClean="0"/>
              <a:t>printf</a:t>
            </a:r>
            <a:r>
              <a:rPr lang="fr-FR" dirty="0" smtClean="0"/>
              <a:t>("La variable compteur vaut %</a:t>
            </a:r>
            <a:r>
              <a:rPr lang="fr-FR" dirty="0" err="1" smtClean="0"/>
              <a:t>d\n</a:t>
            </a:r>
            <a:r>
              <a:rPr lang="fr-FR" dirty="0" smtClean="0"/>
              <a:t>", compteur);</a:t>
            </a:r>
          </a:p>
          <a:p>
            <a:r>
              <a:rPr lang="fr-FR" dirty="0" smtClean="0"/>
              <a:t>    compteur++;</a:t>
            </a:r>
          </a:p>
          <a:p>
            <a:r>
              <a:rPr lang="fr-FR" dirty="0" smtClean="0"/>
              <a:t>}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928802"/>
            <a:ext cx="2919141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La boucle do... </a:t>
            </a:r>
            <a:r>
              <a:rPr lang="fr-FR" b="1" dirty="0" err="1" smtClean="0"/>
              <a:t>while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2285984" y="2285992"/>
            <a:ext cx="4000528" cy="203132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dirty="0" err="1" smtClean="0"/>
              <a:t>int</a:t>
            </a:r>
            <a:r>
              <a:rPr lang="fr-FR" dirty="0" smtClean="0"/>
              <a:t> compteur = 0;</a:t>
            </a:r>
          </a:p>
          <a:p>
            <a:endParaRPr lang="fr-FR" dirty="0" smtClean="0"/>
          </a:p>
          <a:p>
            <a:r>
              <a:rPr lang="fr-FR" dirty="0" smtClean="0"/>
              <a:t>do</a:t>
            </a:r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  </a:t>
            </a:r>
            <a:r>
              <a:rPr lang="fr-FR" dirty="0" err="1" smtClean="0"/>
              <a:t>printf</a:t>
            </a:r>
            <a:r>
              <a:rPr lang="fr-FR" dirty="0" smtClean="0"/>
              <a:t>("Salut les Sin!\n");</a:t>
            </a:r>
          </a:p>
          <a:p>
            <a:r>
              <a:rPr lang="fr-FR" dirty="0" smtClean="0"/>
              <a:t>    compteur++;</a:t>
            </a:r>
          </a:p>
          <a:p>
            <a:r>
              <a:rPr lang="fr-FR" dirty="0" smtClean="0"/>
              <a:t>} </a:t>
            </a:r>
            <a:r>
              <a:rPr lang="fr-FR" dirty="0" err="1" smtClean="0"/>
              <a:t>while</a:t>
            </a:r>
            <a:r>
              <a:rPr lang="fr-FR" dirty="0" smtClean="0"/>
              <a:t> (compteur &lt; 10);</a:t>
            </a:r>
            <a:endParaRPr lang="fr-F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La boucle for</a:t>
            </a:r>
            <a:endParaRPr lang="fr-FR" b="1" dirty="0"/>
          </a:p>
        </p:txBody>
      </p:sp>
      <p:sp>
        <p:nvSpPr>
          <p:cNvPr id="4" name="Rectangle 3"/>
          <p:cNvSpPr/>
          <p:nvPr/>
        </p:nvSpPr>
        <p:spPr>
          <a:xfrm>
            <a:off x="2000232" y="2428868"/>
            <a:ext cx="5357850" cy="175432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dirty="0" err="1" smtClean="0"/>
              <a:t>int</a:t>
            </a:r>
            <a:r>
              <a:rPr lang="fr-FR" dirty="0" smtClean="0"/>
              <a:t> compteur;</a:t>
            </a:r>
          </a:p>
          <a:p>
            <a:endParaRPr lang="fr-FR" dirty="0" smtClean="0"/>
          </a:p>
          <a:p>
            <a:r>
              <a:rPr lang="fr-FR" dirty="0" smtClean="0"/>
              <a:t>for (compteur = 0 ; compteur &lt; 10 ; compteur++)</a:t>
            </a:r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  </a:t>
            </a:r>
            <a:r>
              <a:rPr lang="fr-FR" dirty="0" err="1" smtClean="0"/>
              <a:t>printf</a:t>
            </a:r>
            <a:r>
              <a:rPr lang="fr-FR" dirty="0" smtClean="0"/>
              <a:t>("Salut les Sin!\n");</a:t>
            </a:r>
          </a:p>
          <a:p>
            <a:r>
              <a:rPr lang="fr-FR" dirty="0" smtClean="0"/>
              <a:t>}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commentaires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428728" y="1357299"/>
            <a:ext cx="750099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printf</a:t>
            </a:r>
            <a:r>
              <a:rPr lang="fr-FR" dirty="0" smtClean="0"/>
              <a:t>("Bonjour"); // Cette instruction affiche Bonjour à l'écran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#</a:t>
            </a:r>
            <a:r>
              <a:rPr lang="fr-FR" dirty="0" err="1" smtClean="0"/>
              <a:t>include</a:t>
            </a:r>
            <a:r>
              <a:rPr lang="fr-FR" dirty="0" smtClean="0"/>
              <a:t> &lt;</a:t>
            </a:r>
            <a:r>
              <a:rPr lang="fr-FR" dirty="0" err="1" smtClean="0"/>
              <a:t>stdio.h</a:t>
            </a:r>
            <a:r>
              <a:rPr lang="fr-FR" dirty="0" smtClean="0"/>
              <a:t>&gt;</a:t>
            </a:r>
          </a:p>
          <a:p>
            <a:r>
              <a:rPr lang="fr-FR" dirty="0" smtClean="0"/>
              <a:t>#</a:t>
            </a:r>
            <a:r>
              <a:rPr lang="fr-FR" dirty="0" err="1" smtClean="0"/>
              <a:t>include</a:t>
            </a:r>
            <a:r>
              <a:rPr lang="fr-FR" dirty="0" smtClean="0"/>
              <a:t> &lt;</a:t>
            </a:r>
            <a:r>
              <a:rPr lang="fr-FR" dirty="0" err="1" smtClean="0"/>
              <a:t>stdlib.h</a:t>
            </a:r>
            <a:r>
              <a:rPr lang="fr-FR" dirty="0" smtClean="0"/>
              <a:t>&gt;</a:t>
            </a:r>
          </a:p>
          <a:p>
            <a:endParaRPr lang="fr-FR" dirty="0" smtClean="0"/>
          </a:p>
          <a:p>
            <a:r>
              <a:rPr lang="fr-FR" dirty="0" smtClean="0"/>
              <a:t>/*</a:t>
            </a:r>
          </a:p>
          <a:p>
            <a:r>
              <a:rPr lang="fr-FR" dirty="0" smtClean="0"/>
              <a:t>Ci-dessous, vous avez la fonction principale du programme, appelée "main". C'est par cette fonction que tous les programmes commencent. Ici, ma fonction se contente d'afficher "Bonjour" à l'écran.</a:t>
            </a:r>
          </a:p>
          <a:p>
            <a:r>
              <a:rPr lang="fr-FR" dirty="0" smtClean="0"/>
              <a:t>*/</a:t>
            </a:r>
          </a:p>
          <a:p>
            <a:endParaRPr lang="fr-FR" dirty="0" smtClean="0"/>
          </a:p>
          <a:p>
            <a:r>
              <a:rPr lang="fr-FR" dirty="0" err="1" smtClean="0"/>
              <a:t>int</a:t>
            </a:r>
            <a:r>
              <a:rPr lang="fr-FR" dirty="0" smtClean="0"/>
              <a:t> main()</a:t>
            </a:r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("Bonjour"); // Cette instruction affiche Bonjour à l'écran</a:t>
            </a:r>
          </a:p>
          <a:p>
            <a:r>
              <a:rPr lang="fr-FR" dirty="0" smtClean="0"/>
              <a:t>  return 0;          // Le programme renvoie le nombre 0 puis s'arrête</a:t>
            </a:r>
          </a:p>
          <a:p>
            <a:r>
              <a:rPr lang="fr-FR" dirty="0" smtClean="0"/>
              <a:t>}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variables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142976" y="1643050"/>
            <a:ext cx="5810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Pour un nombre </a:t>
            </a:r>
            <a:r>
              <a:rPr lang="fr-FR" b="1" dirty="0" smtClean="0"/>
              <a:t>entier</a:t>
            </a:r>
            <a:r>
              <a:rPr lang="fr-FR" dirty="0" smtClean="0"/>
              <a:t>, on utilisera le plus souvent </a:t>
            </a:r>
            <a:r>
              <a:rPr lang="fr-FR" b="1" dirty="0" err="1" smtClean="0"/>
              <a:t>int</a:t>
            </a:r>
            <a:r>
              <a:rPr lang="fr-FR" dirty="0" smtClean="0"/>
              <a:t>.</a:t>
            </a:r>
          </a:p>
          <a:p>
            <a:r>
              <a:rPr lang="fr-FR" dirty="0" smtClean="0"/>
              <a:t>Pour un nombre </a:t>
            </a:r>
            <a:r>
              <a:rPr lang="fr-FR" b="1" dirty="0" smtClean="0"/>
              <a:t>décimal</a:t>
            </a:r>
            <a:r>
              <a:rPr lang="fr-FR" dirty="0" smtClean="0"/>
              <a:t>, on utilisera généralement </a:t>
            </a:r>
            <a:r>
              <a:rPr lang="fr-FR" b="1" dirty="0" smtClean="0"/>
              <a:t>double</a:t>
            </a:r>
            <a:r>
              <a:rPr lang="fr-FR" dirty="0" smtClean="0"/>
              <a:t>.</a:t>
            </a:r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428728" y="2786058"/>
            <a:ext cx="554786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#</a:t>
            </a:r>
            <a:r>
              <a:rPr lang="fr-FR" dirty="0" err="1" smtClean="0"/>
              <a:t>include</a:t>
            </a:r>
            <a:r>
              <a:rPr lang="fr-FR" dirty="0" smtClean="0"/>
              <a:t> &lt;</a:t>
            </a:r>
            <a:r>
              <a:rPr lang="fr-FR" dirty="0" err="1" smtClean="0"/>
              <a:t>stdio.h</a:t>
            </a:r>
            <a:r>
              <a:rPr lang="fr-FR" dirty="0" smtClean="0"/>
              <a:t>&gt;</a:t>
            </a:r>
          </a:p>
          <a:p>
            <a:r>
              <a:rPr lang="fr-FR" dirty="0" smtClean="0"/>
              <a:t>#</a:t>
            </a:r>
            <a:r>
              <a:rPr lang="fr-FR" dirty="0" err="1" smtClean="0"/>
              <a:t>include</a:t>
            </a:r>
            <a:r>
              <a:rPr lang="fr-FR" dirty="0" smtClean="0"/>
              <a:t> &lt;</a:t>
            </a:r>
            <a:r>
              <a:rPr lang="fr-FR" dirty="0" err="1" smtClean="0"/>
              <a:t>stdlib.h</a:t>
            </a:r>
            <a:r>
              <a:rPr lang="fr-FR" dirty="0" smtClean="0"/>
              <a:t>&gt;</a:t>
            </a:r>
          </a:p>
          <a:p>
            <a:r>
              <a:rPr lang="fr-FR" dirty="0" smtClean="0"/>
              <a:t> </a:t>
            </a:r>
          </a:p>
          <a:p>
            <a:r>
              <a:rPr lang="fr-FR" dirty="0" err="1" smtClean="0"/>
              <a:t>int</a:t>
            </a:r>
            <a:r>
              <a:rPr lang="fr-FR" dirty="0" smtClean="0"/>
              <a:t> main(</a:t>
            </a:r>
            <a:r>
              <a:rPr lang="fr-FR" dirty="0" err="1" smtClean="0"/>
              <a:t>int</a:t>
            </a:r>
            <a:r>
              <a:rPr lang="fr-FR" dirty="0" smtClean="0"/>
              <a:t> </a:t>
            </a:r>
            <a:r>
              <a:rPr lang="fr-FR" dirty="0" err="1" smtClean="0"/>
              <a:t>argc</a:t>
            </a:r>
            <a:r>
              <a:rPr lang="fr-FR" dirty="0" smtClean="0"/>
              <a:t>, char *</a:t>
            </a:r>
            <a:r>
              <a:rPr lang="fr-FR" dirty="0" err="1" smtClean="0"/>
              <a:t>argv</a:t>
            </a:r>
            <a:r>
              <a:rPr lang="fr-FR" dirty="0" smtClean="0"/>
              <a:t>[]) // Equivalent de </a:t>
            </a:r>
            <a:r>
              <a:rPr lang="fr-FR" dirty="0" err="1" smtClean="0"/>
              <a:t>int</a:t>
            </a:r>
            <a:r>
              <a:rPr lang="fr-FR" dirty="0" smtClean="0"/>
              <a:t> main()</a:t>
            </a:r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// Début de la fonction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int</a:t>
            </a:r>
            <a:r>
              <a:rPr lang="fr-FR" dirty="0" smtClean="0"/>
              <a:t> </a:t>
            </a:r>
            <a:r>
              <a:rPr lang="fr-FR" dirty="0" err="1" smtClean="0"/>
              <a:t>nombreDeVies</a:t>
            </a:r>
            <a:r>
              <a:rPr lang="fr-FR" dirty="0" smtClean="0"/>
              <a:t>;   </a:t>
            </a:r>
          </a:p>
          <a:p>
            <a:r>
              <a:rPr lang="fr-FR" dirty="0" smtClean="0"/>
              <a:t>     </a:t>
            </a:r>
          </a:p>
          <a:p>
            <a:r>
              <a:rPr lang="fr-FR" dirty="0" smtClean="0"/>
              <a:t>  return 0;</a:t>
            </a:r>
          </a:p>
          <a:p>
            <a:r>
              <a:rPr lang="fr-FR" dirty="0" smtClean="0"/>
              <a:t>  // Fin de la fonction</a:t>
            </a:r>
          </a:p>
          <a:p>
            <a:r>
              <a:rPr lang="fr-FR" dirty="0" smtClean="0"/>
              <a:t>}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Variables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1428728" y="1643050"/>
            <a:ext cx="4017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 smtClean="0"/>
              <a:t>int</a:t>
            </a:r>
            <a:r>
              <a:rPr lang="fr-FR" dirty="0" smtClean="0"/>
              <a:t> </a:t>
            </a:r>
            <a:r>
              <a:rPr lang="fr-FR" dirty="0" err="1" smtClean="0"/>
              <a:t>nombreDeVies</a:t>
            </a:r>
            <a:r>
              <a:rPr lang="fr-FR" dirty="0" smtClean="0"/>
              <a:t>, niveau, </a:t>
            </a:r>
            <a:r>
              <a:rPr lang="fr-FR" dirty="0" err="1" smtClean="0"/>
              <a:t>ageDuJoueur</a:t>
            </a:r>
            <a:r>
              <a:rPr lang="fr-FR" dirty="0" smtClean="0"/>
              <a:t>;</a:t>
            </a:r>
          </a:p>
        </p:txBody>
      </p:sp>
      <p:sp>
        <p:nvSpPr>
          <p:cNvPr id="5" name="Rectangle 4"/>
          <p:cNvSpPr/>
          <p:nvPr/>
        </p:nvSpPr>
        <p:spPr>
          <a:xfrm>
            <a:off x="1428728" y="278605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 smtClean="0"/>
              <a:t>#</a:t>
            </a:r>
            <a:r>
              <a:rPr lang="fr-FR" dirty="0" err="1" smtClean="0"/>
              <a:t>include</a:t>
            </a:r>
            <a:r>
              <a:rPr lang="fr-FR" dirty="0" smtClean="0"/>
              <a:t> &lt;</a:t>
            </a:r>
            <a:r>
              <a:rPr lang="fr-FR" dirty="0" err="1" smtClean="0"/>
              <a:t>stdio.h</a:t>
            </a:r>
            <a:r>
              <a:rPr lang="fr-FR" dirty="0" smtClean="0"/>
              <a:t>&gt;</a:t>
            </a:r>
          </a:p>
          <a:p>
            <a:r>
              <a:rPr lang="fr-FR" dirty="0" smtClean="0"/>
              <a:t>#</a:t>
            </a:r>
            <a:r>
              <a:rPr lang="fr-FR" dirty="0" err="1" smtClean="0"/>
              <a:t>include</a:t>
            </a:r>
            <a:r>
              <a:rPr lang="fr-FR" dirty="0" smtClean="0"/>
              <a:t> &lt;</a:t>
            </a:r>
            <a:r>
              <a:rPr lang="fr-FR" dirty="0" err="1" smtClean="0"/>
              <a:t>stdlib.h</a:t>
            </a:r>
            <a:r>
              <a:rPr lang="fr-FR" dirty="0" smtClean="0"/>
              <a:t>&gt;</a:t>
            </a:r>
          </a:p>
          <a:p>
            <a:r>
              <a:rPr lang="fr-FR" dirty="0" smtClean="0"/>
              <a:t> </a:t>
            </a:r>
          </a:p>
          <a:p>
            <a:r>
              <a:rPr lang="fr-FR" dirty="0" err="1" smtClean="0"/>
              <a:t>int</a:t>
            </a:r>
            <a:r>
              <a:rPr lang="fr-FR" dirty="0" smtClean="0"/>
              <a:t> main(</a:t>
            </a:r>
            <a:r>
              <a:rPr lang="fr-FR" dirty="0" err="1" smtClean="0"/>
              <a:t>int</a:t>
            </a:r>
            <a:r>
              <a:rPr lang="fr-FR" dirty="0" smtClean="0"/>
              <a:t> </a:t>
            </a:r>
            <a:r>
              <a:rPr lang="fr-FR" dirty="0" err="1" smtClean="0"/>
              <a:t>argc</a:t>
            </a:r>
            <a:r>
              <a:rPr lang="fr-FR" dirty="0" smtClean="0"/>
              <a:t>, char *</a:t>
            </a:r>
            <a:r>
              <a:rPr lang="fr-FR" dirty="0" err="1" smtClean="0"/>
              <a:t>argv</a:t>
            </a:r>
            <a:r>
              <a:rPr lang="fr-FR" dirty="0" smtClean="0"/>
              <a:t>[])</a:t>
            </a:r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int</a:t>
            </a:r>
            <a:r>
              <a:rPr lang="fr-FR" dirty="0" smtClean="0"/>
              <a:t> </a:t>
            </a:r>
            <a:r>
              <a:rPr lang="fr-FR" dirty="0" err="1" smtClean="0"/>
              <a:t>nombreDeVies</a:t>
            </a:r>
            <a:r>
              <a:rPr lang="fr-FR" dirty="0" smtClean="0"/>
              <a:t>;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nombreDeVies</a:t>
            </a:r>
            <a:r>
              <a:rPr lang="fr-FR" dirty="0" smtClean="0"/>
              <a:t> = 5;</a:t>
            </a:r>
          </a:p>
          <a:p>
            <a:r>
              <a:rPr lang="fr-FR" dirty="0" smtClean="0"/>
              <a:t>       </a:t>
            </a:r>
          </a:p>
          <a:p>
            <a:r>
              <a:rPr lang="fr-FR" dirty="0" smtClean="0"/>
              <a:t>  return 0;</a:t>
            </a:r>
          </a:p>
          <a:p>
            <a:r>
              <a:rPr lang="fr-FR" dirty="0" smtClean="0"/>
              <a:t>}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Variable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642910" y="1285860"/>
            <a:ext cx="4877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 smtClean="0"/>
              <a:t>const</a:t>
            </a:r>
            <a:r>
              <a:rPr lang="fr-FR" dirty="0" smtClean="0"/>
              <a:t> </a:t>
            </a:r>
            <a:r>
              <a:rPr lang="fr-FR" dirty="0" err="1" smtClean="0"/>
              <a:t>int</a:t>
            </a:r>
            <a:r>
              <a:rPr lang="fr-FR" dirty="0" smtClean="0"/>
              <a:t> </a:t>
            </a:r>
            <a:r>
              <a:rPr lang="fr-FR" dirty="0" err="1" smtClean="0"/>
              <a:t>TauxDeTVA</a:t>
            </a:r>
            <a:r>
              <a:rPr lang="fr-FR" dirty="0" smtClean="0"/>
              <a:t>= 5;  // </a:t>
            </a:r>
            <a:r>
              <a:rPr lang="fr-FR" dirty="0" err="1" smtClean="0"/>
              <a:t>Declare</a:t>
            </a:r>
            <a:r>
              <a:rPr lang="fr-FR" dirty="0" smtClean="0"/>
              <a:t> une constante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642910" y="1714488"/>
            <a:ext cx="7196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 smtClean="0"/>
              <a:t>printf</a:t>
            </a:r>
            <a:r>
              <a:rPr lang="fr-FR" dirty="0" smtClean="0"/>
              <a:t>("Il vous reste %d vies");  // Affiche du texte et la valeur de la variable</a:t>
            </a:r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785918" y="2500306"/>
          <a:ext cx="6096000" cy="109728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r>
                        <a:rPr lang="fr-FR" dirty="0"/>
                        <a:t>Symbole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fr-FR"/>
                        <a:t>Signification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/>
                        <a:t>%d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fr-FR"/>
                        <a:t>Nombre entier (ex. : 4)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/>
                        <a:t>%f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Nombre décimal (ex. : 5.18)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714348" y="4214818"/>
            <a:ext cx="8143932" cy="23083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dirty="0" err="1" smtClean="0"/>
              <a:t>int</a:t>
            </a:r>
            <a:r>
              <a:rPr lang="fr-FR" dirty="0" smtClean="0"/>
              <a:t> main(</a:t>
            </a:r>
            <a:r>
              <a:rPr lang="fr-FR" dirty="0" err="1" smtClean="0"/>
              <a:t>int</a:t>
            </a:r>
            <a:r>
              <a:rPr lang="fr-FR" dirty="0" smtClean="0"/>
              <a:t> </a:t>
            </a:r>
            <a:r>
              <a:rPr lang="fr-FR" dirty="0" err="1" smtClean="0"/>
              <a:t>argc</a:t>
            </a:r>
            <a:r>
              <a:rPr lang="fr-FR" dirty="0" smtClean="0"/>
              <a:t>, char *</a:t>
            </a:r>
            <a:r>
              <a:rPr lang="fr-FR" dirty="0" err="1" smtClean="0"/>
              <a:t>argv</a:t>
            </a:r>
            <a:r>
              <a:rPr lang="fr-FR" dirty="0" smtClean="0"/>
              <a:t>[])</a:t>
            </a:r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int</a:t>
            </a:r>
            <a:r>
              <a:rPr lang="fr-FR" dirty="0" smtClean="0"/>
              <a:t> </a:t>
            </a:r>
            <a:r>
              <a:rPr lang="fr-FR" dirty="0" err="1" smtClean="0"/>
              <a:t>nombreDeVies</a:t>
            </a:r>
            <a:r>
              <a:rPr lang="fr-FR" dirty="0" smtClean="0"/>
              <a:t> = 5, niveau = 1;</a:t>
            </a:r>
          </a:p>
          <a:p>
            <a:r>
              <a:rPr lang="fr-FR" dirty="0" smtClean="0"/>
              <a:t>  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("Vous avez %d vies et vous </a:t>
            </a:r>
            <a:r>
              <a:rPr lang="fr-FR" dirty="0" err="1" smtClean="0"/>
              <a:t>etes</a:t>
            </a:r>
            <a:r>
              <a:rPr lang="fr-FR" dirty="0" smtClean="0"/>
              <a:t> au niveau n°%</a:t>
            </a:r>
            <a:r>
              <a:rPr lang="fr-FR" dirty="0" err="1" smtClean="0"/>
              <a:t>d\n</a:t>
            </a:r>
            <a:r>
              <a:rPr lang="fr-FR" dirty="0" smtClean="0"/>
              <a:t>", </a:t>
            </a:r>
            <a:r>
              <a:rPr lang="fr-FR" dirty="0" err="1" smtClean="0"/>
              <a:t>nombreDeVies</a:t>
            </a:r>
            <a:r>
              <a:rPr lang="fr-FR" dirty="0" smtClean="0"/>
              <a:t>, niveau);</a:t>
            </a:r>
          </a:p>
          <a:p>
            <a:r>
              <a:rPr lang="fr-FR" dirty="0" smtClean="0"/>
              <a:t>  </a:t>
            </a:r>
          </a:p>
          <a:p>
            <a:r>
              <a:rPr lang="fr-FR" dirty="0" smtClean="0"/>
              <a:t>  return 0;</a:t>
            </a:r>
          </a:p>
          <a:p>
            <a:r>
              <a:rPr lang="fr-FR" dirty="0" smtClean="0"/>
              <a:t>}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Récupérer une saisie</a:t>
            </a:r>
            <a:endParaRPr lang="fr-FR" b="1" dirty="0"/>
          </a:p>
        </p:txBody>
      </p:sp>
      <p:sp>
        <p:nvSpPr>
          <p:cNvPr id="5" name="Rectangle 4"/>
          <p:cNvSpPr/>
          <p:nvPr/>
        </p:nvSpPr>
        <p:spPr>
          <a:xfrm>
            <a:off x="1428728" y="2071678"/>
            <a:ext cx="7143800" cy="286232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dirty="0" err="1" smtClean="0"/>
              <a:t>int</a:t>
            </a:r>
            <a:r>
              <a:rPr lang="fr-FR" dirty="0" smtClean="0"/>
              <a:t> main(</a:t>
            </a:r>
            <a:r>
              <a:rPr lang="fr-FR" dirty="0" err="1" smtClean="0"/>
              <a:t>int</a:t>
            </a:r>
            <a:r>
              <a:rPr lang="fr-FR" dirty="0" smtClean="0"/>
              <a:t> </a:t>
            </a:r>
            <a:r>
              <a:rPr lang="fr-FR" dirty="0" err="1" smtClean="0"/>
              <a:t>argc</a:t>
            </a:r>
            <a:r>
              <a:rPr lang="fr-FR" dirty="0" smtClean="0"/>
              <a:t>, char *</a:t>
            </a:r>
            <a:r>
              <a:rPr lang="fr-FR" dirty="0" err="1" smtClean="0"/>
              <a:t>argv</a:t>
            </a:r>
            <a:r>
              <a:rPr lang="fr-FR" dirty="0" smtClean="0"/>
              <a:t>[])</a:t>
            </a:r>
          </a:p>
          <a:p>
            <a:r>
              <a:rPr lang="fr-FR" dirty="0" smtClean="0"/>
              <a:t>{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int</a:t>
            </a:r>
            <a:r>
              <a:rPr lang="fr-FR" dirty="0" smtClean="0"/>
              <a:t> </a:t>
            </a:r>
            <a:r>
              <a:rPr lang="fr-FR" dirty="0" err="1" smtClean="0"/>
              <a:t>age</a:t>
            </a:r>
            <a:r>
              <a:rPr lang="fr-FR" dirty="0" smtClean="0"/>
              <a:t> = 0; // On initialise la variable à 0</a:t>
            </a:r>
          </a:p>
          <a:p>
            <a:r>
              <a:rPr lang="fr-FR" dirty="0" smtClean="0"/>
              <a:t>  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("Quel </a:t>
            </a:r>
            <a:r>
              <a:rPr lang="fr-FR" dirty="0" err="1" smtClean="0"/>
              <a:t>age</a:t>
            </a:r>
            <a:r>
              <a:rPr lang="fr-FR" dirty="0" smtClean="0"/>
              <a:t> avez-vous ? ");</a:t>
            </a:r>
          </a:p>
          <a:p>
            <a:r>
              <a:rPr lang="fr-FR" dirty="0" smtClean="0"/>
              <a:t>  </a:t>
            </a:r>
            <a:r>
              <a:rPr lang="fr-FR" dirty="0" err="1" smtClean="0"/>
              <a:t>scanf</a:t>
            </a:r>
            <a:r>
              <a:rPr lang="fr-FR" dirty="0" smtClean="0"/>
              <a:t>("%d", &amp;</a:t>
            </a:r>
            <a:r>
              <a:rPr lang="fr-FR" dirty="0" err="1" smtClean="0"/>
              <a:t>age</a:t>
            </a:r>
            <a:r>
              <a:rPr lang="fr-FR" dirty="0" smtClean="0"/>
              <a:t>); // On demande d'entrer l'</a:t>
            </a:r>
            <a:r>
              <a:rPr lang="fr-FR" dirty="0" err="1" smtClean="0"/>
              <a:t>age</a:t>
            </a:r>
            <a:r>
              <a:rPr lang="fr-FR" dirty="0" smtClean="0"/>
              <a:t> avec </a:t>
            </a:r>
            <a:r>
              <a:rPr lang="fr-FR" dirty="0" err="1" smtClean="0"/>
              <a:t>scanf</a:t>
            </a:r>
            <a:endParaRPr lang="fr-FR" dirty="0" smtClean="0"/>
          </a:p>
          <a:p>
            <a:r>
              <a:rPr lang="fr-FR" dirty="0" smtClean="0"/>
              <a:t>  </a:t>
            </a:r>
            <a:r>
              <a:rPr lang="fr-FR" dirty="0" err="1" smtClean="0"/>
              <a:t>printf</a:t>
            </a:r>
            <a:r>
              <a:rPr lang="fr-FR" dirty="0" smtClean="0"/>
              <a:t>("Ah ! Vous avez donc %d ans !\</a:t>
            </a:r>
            <a:r>
              <a:rPr lang="fr-FR" dirty="0" err="1" smtClean="0"/>
              <a:t>n\n</a:t>
            </a:r>
            <a:r>
              <a:rPr lang="fr-FR" dirty="0" smtClean="0"/>
              <a:t>", </a:t>
            </a:r>
            <a:r>
              <a:rPr lang="fr-FR" dirty="0" err="1" smtClean="0"/>
              <a:t>age</a:t>
            </a:r>
            <a:r>
              <a:rPr lang="fr-FR" dirty="0" smtClean="0"/>
              <a:t>);</a:t>
            </a:r>
          </a:p>
          <a:p>
            <a:r>
              <a:rPr lang="fr-FR" dirty="0" smtClean="0"/>
              <a:t>       </a:t>
            </a:r>
          </a:p>
          <a:p>
            <a:r>
              <a:rPr lang="fr-FR" dirty="0" smtClean="0"/>
              <a:t>  return 0;</a:t>
            </a:r>
          </a:p>
          <a:p>
            <a:r>
              <a:rPr lang="fr-FR" dirty="0" smtClean="0"/>
              <a:t>}</a:t>
            </a:r>
            <a:endParaRPr lang="fr-FR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000364" y="5286388"/>
            <a:ext cx="2912977" cy="83099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itchFamily="34" charset="-128"/>
                <a:cs typeface="Arial" pitchFamily="34" charset="0"/>
              </a:rPr>
              <a:t>Quel 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itchFamily="34" charset="-128"/>
                <a:cs typeface="Arial" pitchFamily="34" charset="0"/>
              </a:rPr>
              <a:t>age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itchFamily="34" charset="-128"/>
                <a:cs typeface="Arial" pitchFamily="34" charset="0"/>
              </a:rPr>
              <a:t> avez-vous ? 20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600" dirty="0" smtClean="0">
              <a:solidFill>
                <a:schemeClr val="bg1"/>
              </a:solidFill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itchFamily="34" charset="-128"/>
                <a:cs typeface="Arial" pitchFamily="34" charset="0"/>
              </a:rPr>
              <a:t>Ah ! Vous avez donc 20 ans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!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Calculs de base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1500166" y="1643050"/>
            <a:ext cx="20002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Addition : +</a:t>
            </a:r>
          </a:p>
          <a:p>
            <a:r>
              <a:rPr lang="fr-FR" dirty="0" smtClean="0"/>
              <a:t>Soustraction : -</a:t>
            </a:r>
          </a:p>
          <a:p>
            <a:r>
              <a:rPr lang="fr-FR" dirty="0" smtClean="0"/>
              <a:t>Multiplication : *</a:t>
            </a:r>
          </a:p>
          <a:p>
            <a:r>
              <a:rPr lang="fr-FR" dirty="0" smtClean="0"/>
              <a:t>Division : /</a:t>
            </a:r>
          </a:p>
          <a:p>
            <a:r>
              <a:rPr lang="fr-FR" dirty="0" smtClean="0"/>
              <a:t>Modulo : %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214414" y="3286124"/>
            <a:ext cx="4500594" cy="120032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dirty="0" err="1" smtClean="0"/>
              <a:t>int</a:t>
            </a:r>
            <a:r>
              <a:rPr lang="fr-FR" dirty="0" smtClean="0"/>
              <a:t> </a:t>
            </a:r>
            <a:r>
              <a:rPr lang="fr-FR" dirty="0" err="1" smtClean="0"/>
              <a:t>resultat</a:t>
            </a:r>
            <a:r>
              <a:rPr lang="fr-FR" dirty="0" smtClean="0"/>
              <a:t> = 0;</a:t>
            </a:r>
          </a:p>
          <a:p>
            <a:r>
              <a:rPr lang="fr-FR" dirty="0" smtClean="0"/>
              <a:t>    </a:t>
            </a:r>
          </a:p>
          <a:p>
            <a:r>
              <a:rPr lang="fr-FR" dirty="0" err="1" smtClean="0"/>
              <a:t>resultat</a:t>
            </a:r>
            <a:r>
              <a:rPr lang="fr-FR" dirty="0" smtClean="0"/>
              <a:t> = 5 / 2;</a:t>
            </a:r>
          </a:p>
          <a:p>
            <a:r>
              <a:rPr lang="fr-FR" dirty="0" err="1" smtClean="0"/>
              <a:t>printf</a:t>
            </a:r>
            <a:r>
              <a:rPr lang="fr-FR" dirty="0" smtClean="0"/>
              <a:t> ("5 / 2 = %d", </a:t>
            </a:r>
            <a:r>
              <a:rPr lang="fr-FR" dirty="0" err="1" smtClean="0"/>
              <a:t>resultat</a:t>
            </a:r>
            <a:r>
              <a:rPr lang="fr-FR" dirty="0" smtClean="0"/>
              <a:t>);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3357554" y="4857760"/>
            <a:ext cx="5286412" cy="120032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dirty="0" smtClean="0"/>
              <a:t>double </a:t>
            </a:r>
            <a:r>
              <a:rPr lang="fr-FR" dirty="0" err="1" smtClean="0"/>
              <a:t>resultat</a:t>
            </a:r>
            <a:r>
              <a:rPr lang="fr-FR" dirty="0" smtClean="0"/>
              <a:t> = 0;</a:t>
            </a:r>
          </a:p>
          <a:p>
            <a:r>
              <a:rPr lang="fr-FR" dirty="0" smtClean="0"/>
              <a:t>    </a:t>
            </a:r>
          </a:p>
          <a:p>
            <a:r>
              <a:rPr lang="fr-FR" dirty="0" err="1" smtClean="0"/>
              <a:t>resultat</a:t>
            </a:r>
            <a:r>
              <a:rPr lang="fr-FR" dirty="0" smtClean="0"/>
              <a:t> = 5.0 / 2.0;</a:t>
            </a:r>
          </a:p>
          <a:p>
            <a:r>
              <a:rPr lang="fr-FR" dirty="0" err="1" smtClean="0"/>
              <a:t>printf</a:t>
            </a:r>
            <a:r>
              <a:rPr lang="fr-FR" dirty="0" smtClean="0"/>
              <a:t> ("5 / 2 = %f", </a:t>
            </a:r>
            <a:r>
              <a:rPr lang="fr-FR" dirty="0" err="1" smtClean="0"/>
              <a:t>resultat</a:t>
            </a:r>
            <a:r>
              <a:rPr lang="fr-FR" dirty="0" smtClean="0"/>
              <a:t>);</a:t>
            </a:r>
            <a:endParaRPr lang="fr-FR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857884" y="3714752"/>
            <a:ext cx="1428728" cy="276999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itchFamily="34" charset="-128"/>
                <a:cs typeface="Arial" pitchFamily="34" charset="0"/>
              </a:rPr>
              <a:t>5 / 2 = 2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786578" y="5357826"/>
            <a:ext cx="1428728" cy="276999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itchFamily="34" charset="-128"/>
                <a:cs typeface="Arial" pitchFamily="34" charset="0"/>
              </a:rPr>
              <a:t>5 / 2 = 2.500000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Le modulo %</a:t>
            </a:r>
            <a:endParaRPr lang="fr-FR" b="1" dirty="0"/>
          </a:p>
        </p:txBody>
      </p:sp>
      <p:sp>
        <p:nvSpPr>
          <p:cNvPr id="3" name="Rectangle 2"/>
          <p:cNvSpPr/>
          <p:nvPr/>
        </p:nvSpPr>
        <p:spPr>
          <a:xfrm>
            <a:off x="1428728" y="1571612"/>
            <a:ext cx="6286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 modulo est une opération mathématique qui permet d'obtenir </a:t>
            </a:r>
            <a:r>
              <a:rPr lang="fr-FR" b="1" dirty="0" smtClean="0"/>
              <a:t>le reste d'une division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571604" y="3857628"/>
            <a:ext cx="1500182" cy="92333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5 % 2 = 1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14 % 3 = 2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4 % 2 = 0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1613</Words>
  <Application>Microsoft Office PowerPoint</Application>
  <PresentationFormat>Affichage à l'écran (4:3)</PresentationFormat>
  <Paragraphs>354</Paragraphs>
  <Slides>24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Langage C  Révision</vt:lpstr>
      <vt:lpstr>Diapositive 2</vt:lpstr>
      <vt:lpstr>Les commentaires</vt:lpstr>
      <vt:lpstr>Les variables</vt:lpstr>
      <vt:lpstr>Variables</vt:lpstr>
      <vt:lpstr>Variable</vt:lpstr>
      <vt:lpstr>Récupérer une saisie</vt:lpstr>
      <vt:lpstr>Calculs de base</vt:lpstr>
      <vt:lpstr>Le modulo %</vt:lpstr>
      <vt:lpstr> Des calculs entre variables </vt:lpstr>
      <vt:lpstr>Les raccourcis </vt:lpstr>
      <vt:lpstr>La bibliothèque mathématique</vt:lpstr>
      <vt:lpstr>La condition "if... else"</vt:lpstr>
      <vt:lpstr>Le "else" pour dire "sinon"</vt:lpstr>
      <vt:lpstr>Le "else if" pour dire "sinon si"</vt:lpstr>
      <vt:lpstr>Plusieurs conditions à la fois</vt:lpstr>
      <vt:lpstr>Les booléens dans les conditions</vt:lpstr>
      <vt:lpstr>La condition "switch"</vt:lpstr>
      <vt:lpstr>Gérer un menu avec un switch</vt:lpstr>
      <vt:lpstr>Gérer un menu avec un switch</vt:lpstr>
      <vt:lpstr>Les boucles</vt:lpstr>
      <vt:lpstr>While</vt:lpstr>
      <vt:lpstr>La boucle do... while</vt:lpstr>
      <vt:lpstr>La boucle for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Crapoussin</dc:creator>
  <cp:lastModifiedBy>Crapoussin</cp:lastModifiedBy>
  <cp:revision>20</cp:revision>
  <dcterms:created xsi:type="dcterms:W3CDTF">2011-08-30T20:45:31Z</dcterms:created>
  <dcterms:modified xsi:type="dcterms:W3CDTF">2011-09-11T23:31:35Z</dcterms:modified>
</cp:coreProperties>
</file>